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61" r:id="rId3"/>
    <p:sldId id="264" r:id="rId4"/>
    <p:sldId id="271" r:id="rId5"/>
    <p:sldId id="273" r:id="rId6"/>
    <p:sldId id="270" r:id="rId7"/>
    <p:sldId id="272" r:id="rId8"/>
    <p:sldId id="26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7AA3CF-774C-422C-9AAF-E5DAFE462AFD}" type="datetimeFigureOut">
              <a:rPr lang="en-US" smtClean="0"/>
              <a:t>9/12/2022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4DC3DD-EB61-49C8-94E2-1A63987855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8238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95B543-0236-4AEE-9F15-C7CF1150485F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07332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95B543-0236-4AEE-9F15-C7CF1150485F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14087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95B543-0236-4AEE-9F15-C7CF1150485F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27944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AD5385-0A90-410C-822F-88E3CDB98F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24C084-9124-4345-8046-75FB2385B9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D3E93B-6B17-4C33-983F-F6B9D0643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9/12/2022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FF29CE-98BC-44DF-970F-6A49760CB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AD8862-C8F9-439A-873C-CE6BD429C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755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321F5-4A10-4DF9-ABEA-77B6F2B4E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1ABACC-9A17-4732-9222-20CEF178D7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EEFE4C-476B-4B39-AC45-319CA81279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9/12/2022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A7756F-1DC9-48C7-8005-9A5069DA8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EC33CD-4C0E-44B9-A8B1-099C2DB3C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448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7E0DB57-7E20-4312-98EE-A03844457D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8BBE80-7685-4D03-843F-C0D129F5BE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21E50F-AF98-4424-AEC4-5C13F8773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9/12/2022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B20376-3A5D-4E7A-93D0-C5E37F259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EC380E-B98B-4FB3-BAE3-F95BB059E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2418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4B9D3-EC2C-42A9-A42E-0D8ED05E4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29563-6A08-4435-8951-95DF3B74DC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F89095-25F4-41C9-B884-F7109D25D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9/12/2022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47E69E-F911-433D-8E6A-3553F7145D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3E707A-160E-4FC2-8200-6BC427990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5704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F1296A-2179-4FA6-85A8-8A0B580E6E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0D2B5D-241F-4E5B-BAFA-17B3B08EE9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1EFAAB-B95E-42BD-9490-EF7216708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9/12/2022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DE3410-6F3A-44CD-92DE-F1F3B3AF95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187A09-2897-489A-9D6F-221D8AF32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034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4A89E-6223-4427-93F8-8F2C7E7EA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5312B3-B481-4505-92EA-BFF2C7094E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BBE3FD-1FF3-4C6A-803C-D00FB8A729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9FF932-11F2-48C0-AD45-5D563EA71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9/12/2022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465590-AA4C-4685-BE54-FC652175A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0F03F0-0A9B-4635-8DF0-B0CCE74C8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8432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884BEE-6D74-4F2E-AB68-734DF38BD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7FAA6F-2224-4A41-934B-FDA2F4ABA7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D35553-744F-4C26-94B2-AA27DD92E7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ADC4358-5EC4-4AE5-98DB-F08ED4B35F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738DF9-2A4B-4DED-B8DA-07509E79CE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0FFB67E-1182-4168-894D-E85C5B6BC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9/12/2022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C365A59-3C9E-4430-85C6-39574E2DAE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2939DEB-D1ED-45FF-B41F-A94563EC5A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791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E12C90-C664-4DBB-9C8F-0BD3867AC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4E5027-E798-4D5E-8F7F-D80618629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9/12/2022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ACDA68-F1BC-40EA-A22D-34555554F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EF7515-FFD7-4FAE-936A-5CB00FA22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0032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3E62FDE-E3A2-4324-B649-8684B889D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9/12/2022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50377B-DDBD-410B-BE0C-CD64B68BC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E72ECE-3C35-4DE4-8C6C-A5DAD9C66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443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BC8AFB-2A52-44F9-92B1-487488476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8B4409-160F-456B-8622-4F484C4DD2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B541DB-25DC-49F2-95D9-BC413134AC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D32ED2-F3A0-4E6B-8BBA-268B7B3804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9/12/2022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9EE13D-8D1A-4CC7-AADF-AB7269747B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741B43-A567-4A4B-ACBE-94189DC1A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3211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83C677-F121-4039-B2C2-8E066D2CD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B2FFC22-26C9-42C3-910C-E312A232E0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10FC86-32FF-4C68-8068-14A69B951F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20FD30-BAB3-464A-ABE3-96BE2C892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9/12/2022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378C54-5FB0-497F-B8AC-FFF35D216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D2E8D0-B57E-4E04-A0A3-4027106B8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9009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777B872-CED0-4A9A-95A3-507FE5C44D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CB0F13-A29B-4B79-9E8A-885E1CE105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19C81-7472-4FDA-AD5E-ECB2FE2F25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F3E5E8-A572-4A49-9BEB-E24A684F23E5}" type="datetimeFigureOut">
              <a:rPr lang="en-US" smtClean="0"/>
              <a:t>9/12/2022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6E0000-CBC3-400D-B080-384803DB48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215DAB-D02A-4C47-860A-A028EE72BB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74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ike.com/nrc-app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youtube.com/watch?v=4vnD991J22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20F95502-65C6-482A-9B40-DDCB8DAA9D75}"/>
              </a:ext>
            </a:extLst>
          </p:cNvPr>
          <p:cNvGrpSpPr/>
          <p:nvPr/>
        </p:nvGrpSpPr>
        <p:grpSpPr>
          <a:xfrm>
            <a:off x="57" y="1"/>
            <a:ext cx="12191887" cy="577001"/>
            <a:chOff x="-324644" y="2222500"/>
            <a:chExt cx="22261685" cy="1302327"/>
          </a:xfrm>
        </p:grpSpPr>
        <p:sp>
          <p:nvSpPr>
            <p:cNvPr id="2" name="object 2"/>
            <p:cNvSpPr/>
            <p:nvPr/>
          </p:nvSpPr>
          <p:spPr>
            <a:xfrm>
              <a:off x="-324644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009EF3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3" name="object 3"/>
            <p:cNvSpPr/>
            <p:nvPr/>
          </p:nvSpPr>
          <p:spPr>
            <a:xfrm>
              <a:off x="16363156" y="2222500"/>
              <a:ext cx="5573885" cy="1302327"/>
            </a:xfrm>
            <a:custGeom>
              <a:avLst/>
              <a:gdLst/>
              <a:ahLst/>
              <a:cxnLst/>
              <a:rect l="l" t="t" r="r" b="b"/>
              <a:pathLst>
                <a:path w="1883409" h="440055">
                  <a:moveTo>
                    <a:pt x="0" y="0"/>
                  </a:moveTo>
                  <a:lnTo>
                    <a:pt x="0" y="439737"/>
                  </a:lnTo>
                  <a:lnTo>
                    <a:pt x="1883155" y="439737"/>
                  </a:lnTo>
                  <a:lnTo>
                    <a:pt x="188315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82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2" name="object 2">
              <a:extLst>
                <a:ext uri="{FF2B5EF4-FFF2-40B4-BE49-F238E27FC236}">
                  <a16:creationId xmlns:a16="http://schemas.microsoft.com/office/drawing/2014/main" id="{3708B453-DDCE-42C1-9AB9-A8D5DDCA46AD}"/>
                </a:ext>
              </a:extLst>
            </p:cNvPr>
            <p:cNvSpPr/>
            <p:nvPr/>
          </p:nvSpPr>
          <p:spPr>
            <a:xfrm>
              <a:off x="52379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BF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3" name="object 2">
              <a:extLst>
                <a:ext uri="{FF2B5EF4-FFF2-40B4-BE49-F238E27FC236}">
                  <a16:creationId xmlns:a16="http://schemas.microsoft.com/office/drawing/2014/main" id="{7D360C87-DA57-4F00-96B5-35199AD11657}"/>
                </a:ext>
              </a:extLst>
            </p:cNvPr>
            <p:cNvSpPr/>
            <p:nvPr/>
          </p:nvSpPr>
          <p:spPr>
            <a:xfrm>
              <a:off x="108005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A1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</p:grpSp>
      <p:sp>
        <p:nvSpPr>
          <p:cNvPr id="8" name="object 8"/>
          <p:cNvSpPr/>
          <p:nvPr/>
        </p:nvSpPr>
        <p:spPr>
          <a:xfrm>
            <a:off x="0" y="1701491"/>
            <a:ext cx="12082836" cy="445436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154" dirty="0"/>
          </a:p>
        </p:txBody>
      </p:sp>
      <p:sp>
        <p:nvSpPr>
          <p:cNvPr id="19" name="object 19"/>
          <p:cNvSpPr/>
          <p:nvPr/>
        </p:nvSpPr>
        <p:spPr>
          <a:xfrm flipV="1">
            <a:off x="3652532" y="2647091"/>
            <a:ext cx="4935805" cy="175929"/>
          </a:xfrm>
          <a:custGeom>
            <a:avLst/>
            <a:gdLst/>
            <a:ahLst/>
            <a:cxnLst/>
            <a:rect l="l" t="t" r="r" b="b"/>
            <a:pathLst>
              <a:path w="4686300">
                <a:moveTo>
                  <a:pt x="0" y="0"/>
                </a:moveTo>
                <a:lnTo>
                  <a:pt x="4686300" y="0"/>
                </a:lnTo>
              </a:path>
            </a:pathLst>
          </a:custGeom>
          <a:ln w="8466">
            <a:solidFill>
              <a:srgbClr val="002E8E"/>
            </a:solidFill>
          </a:ln>
        </p:spPr>
        <p:txBody>
          <a:bodyPr wrap="square" lIns="0" tIns="0" rIns="0" bIns="0" rtlCol="0"/>
          <a:lstStyle/>
          <a:p>
            <a:pPr algn="ctr"/>
            <a:endParaRPr sz="1154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566BFC9-0871-42F0-9EED-E2429E411E39}"/>
              </a:ext>
            </a:extLst>
          </p:cNvPr>
          <p:cNvSpPr/>
          <p:nvPr/>
        </p:nvSpPr>
        <p:spPr>
          <a:xfrm>
            <a:off x="2952932" y="1675966"/>
            <a:ext cx="63350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3462">
                  <a:solidFill>
                    <a:srgbClr val="0070C0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Westside High School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3700F73-3A49-415E-B9B2-0E6746A2FCDB}"/>
              </a:ext>
            </a:extLst>
          </p:cNvPr>
          <p:cNvSpPr/>
          <p:nvPr/>
        </p:nvSpPr>
        <p:spPr>
          <a:xfrm>
            <a:off x="653557" y="2967335"/>
            <a:ext cx="1088490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Sept. 12-16 Week </a:t>
            </a:r>
            <a:r>
              <a:rPr lang="en-US" sz="54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At a Glance (WAG)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26634">
            <a:off x="3862275" y="4142535"/>
            <a:ext cx="2143125" cy="2143125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1794" y="3882505"/>
            <a:ext cx="1877468" cy="24176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20F95502-65C6-482A-9B40-DDCB8DAA9D75}"/>
              </a:ext>
            </a:extLst>
          </p:cNvPr>
          <p:cNvGrpSpPr/>
          <p:nvPr/>
        </p:nvGrpSpPr>
        <p:grpSpPr>
          <a:xfrm>
            <a:off x="57" y="1"/>
            <a:ext cx="12191887" cy="577001"/>
            <a:chOff x="-324644" y="2222500"/>
            <a:chExt cx="22261685" cy="1302327"/>
          </a:xfrm>
        </p:grpSpPr>
        <p:sp>
          <p:nvSpPr>
            <p:cNvPr id="2" name="object 2"/>
            <p:cNvSpPr/>
            <p:nvPr/>
          </p:nvSpPr>
          <p:spPr>
            <a:xfrm>
              <a:off x="-324644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009EF3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3" name="object 3"/>
            <p:cNvSpPr/>
            <p:nvPr/>
          </p:nvSpPr>
          <p:spPr>
            <a:xfrm>
              <a:off x="16363156" y="2222500"/>
              <a:ext cx="5573885" cy="1302327"/>
            </a:xfrm>
            <a:custGeom>
              <a:avLst/>
              <a:gdLst/>
              <a:ahLst/>
              <a:cxnLst/>
              <a:rect l="l" t="t" r="r" b="b"/>
              <a:pathLst>
                <a:path w="1883409" h="440055">
                  <a:moveTo>
                    <a:pt x="0" y="0"/>
                  </a:moveTo>
                  <a:lnTo>
                    <a:pt x="0" y="439737"/>
                  </a:lnTo>
                  <a:lnTo>
                    <a:pt x="1883155" y="439737"/>
                  </a:lnTo>
                  <a:lnTo>
                    <a:pt x="188315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82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2" name="object 2">
              <a:extLst>
                <a:ext uri="{FF2B5EF4-FFF2-40B4-BE49-F238E27FC236}">
                  <a16:creationId xmlns:a16="http://schemas.microsoft.com/office/drawing/2014/main" id="{3708B453-DDCE-42C1-9AB9-A8D5DDCA46AD}"/>
                </a:ext>
              </a:extLst>
            </p:cNvPr>
            <p:cNvSpPr/>
            <p:nvPr/>
          </p:nvSpPr>
          <p:spPr>
            <a:xfrm>
              <a:off x="52379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BF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3" name="object 2">
              <a:extLst>
                <a:ext uri="{FF2B5EF4-FFF2-40B4-BE49-F238E27FC236}">
                  <a16:creationId xmlns:a16="http://schemas.microsoft.com/office/drawing/2014/main" id="{7D360C87-DA57-4F00-96B5-35199AD11657}"/>
                </a:ext>
              </a:extLst>
            </p:cNvPr>
            <p:cNvSpPr/>
            <p:nvPr/>
          </p:nvSpPr>
          <p:spPr>
            <a:xfrm>
              <a:off x="108005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A1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</p:grpSp>
      <p:sp>
        <p:nvSpPr>
          <p:cNvPr id="8" name="object 8"/>
          <p:cNvSpPr/>
          <p:nvPr/>
        </p:nvSpPr>
        <p:spPr>
          <a:xfrm>
            <a:off x="-3034" y="1663484"/>
            <a:ext cx="12191887" cy="445436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154" dirty="0"/>
          </a:p>
        </p:txBody>
      </p:sp>
      <p:sp>
        <p:nvSpPr>
          <p:cNvPr id="19" name="object 19"/>
          <p:cNvSpPr/>
          <p:nvPr/>
        </p:nvSpPr>
        <p:spPr>
          <a:xfrm flipV="1">
            <a:off x="3652532" y="2647091"/>
            <a:ext cx="4935805" cy="175929"/>
          </a:xfrm>
          <a:custGeom>
            <a:avLst/>
            <a:gdLst/>
            <a:ahLst/>
            <a:cxnLst/>
            <a:rect l="l" t="t" r="r" b="b"/>
            <a:pathLst>
              <a:path w="4686300">
                <a:moveTo>
                  <a:pt x="0" y="0"/>
                </a:moveTo>
                <a:lnTo>
                  <a:pt x="4686300" y="0"/>
                </a:lnTo>
              </a:path>
            </a:pathLst>
          </a:custGeom>
          <a:ln w="8466">
            <a:solidFill>
              <a:srgbClr val="002E8E"/>
            </a:solidFill>
          </a:ln>
        </p:spPr>
        <p:txBody>
          <a:bodyPr wrap="square" lIns="0" tIns="0" rIns="0" bIns="0" rtlCol="0"/>
          <a:lstStyle/>
          <a:p>
            <a:pPr algn="ctr"/>
            <a:endParaRPr sz="1154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3700F73-3A49-415E-B9B2-0E6746A2FCDB}"/>
              </a:ext>
            </a:extLst>
          </p:cNvPr>
          <p:cNvSpPr/>
          <p:nvPr/>
        </p:nvSpPr>
        <p:spPr>
          <a:xfrm>
            <a:off x="2481987" y="1945857"/>
            <a:ext cx="7221850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0000FF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Coach Thomas</a:t>
            </a:r>
            <a:endParaRPr lang="en-US" sz="54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0000FF"/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  <a:p>
            <a:pPr algn="ctr"/>
            <a:r>
              <a:rPr lang="en-US" sz="54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Rec. Games</a:t>
            </a:r>
            <a:r>
              <a:rPr lang="en-US" sz="54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: Sept 12-16 </a:t>
            </a:r>
            <a:endParaRPr lang="en-US" sz="54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26634">
            <a:off x="4071282" y="3943003"/>
            <a:ext cx="2143125" cy="21431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1949" y="3700183"/>
            <a:ext cx="1877468" cy="2417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5711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69" y="41933"/>
            <a:ext cx="5253351" cy="30162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Sept 12</a:t>
            </a:r>
            <a:endParaRPr lang="en-US" altLang="en-US" sz="20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Standard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 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n-US" sz="1000" b="1" u="sng" dirty="0"/>
              <a:t>PERG.1</a:t>
            </a:r>
            <a:r>
              <a:rPr lang="en-US" sz="1000" dirty="0"/>
              <a:t> The physically educated student demonstrates competency in a variety of </a:t>
            </a:r>
            <a:r>
              <a:rPr lang="en-US" sz="1000" dirty="0" smtClean="0"/>
              <a:t>motor skills </a:t>
            </a:r>
            <a:r>
              <a:rPr lang="en-US" sz="1000" dirty="0"/>
              <a:t>and movement patterns.</a:t>
            </a:r>
          </a:p>
          <a:p>
            <a:r>
              <a:rPr lang="en-US" sz="1000" b="1" dirty="0" smtClean="0"/>
              <a:t>a</a:t>
            </a:r>
            <a:r>
              <a:rPr lang="en-US" sz="1000" dirty="0" smtClean="0"/>
              <a:t>. Demonstrates </a:t>
            </a:r>
            <a:r>
              <a:rPr lang="en-US" sz="1000" dirty="0"/>
              <a:t>competence while performing skills in a variety of recreational game </a:t>
            </a:r>
            <a:r>
              <a:rPr lang="en-US" sz="1000" dirty="0" smtClean="0"/>
              <a:t>settings and activities                                                                                                                                       </a:t>
            </a:r>
          </a:p>
          <a:p>
            <a:r>
              <a:rPr lang="en-US" sz="1000" dirty="0" smtClean="0"/>
              <a:t>    </a:t>
            </a:r>
            <a:r>
              <a:rPr lang="en-US" sz="1000" b="1" dirty="0" smtClean="0"/>
              <a:t>b</a:t>
            </a:r>
            <a:r>
              <a:rPr lang="en-US" sz="1000" dirty="0"/>
              <a:t>. Performs skills at a level of competence, which contributes to health-related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Demonstrates proper warm-up and cool-down protocol associated with different life time</a:t>
            </a:r>
          </a:p>
          <a:p>
            <a:r>
              <a:rPr lang="en-US" sz="1000" dirty="0"/>
              <a:t>sport physical activities.</a:t>
            </a:r>
          </a:p>
          <a:p>
            <a:r>
              <a:rPr lang="en-US" sz="1000" dirty="0"/>
              <a:t> </a:t>
            </a:r>
          </a:p>
          <a:p>
            <a:r>
              <a:rPr lang="en-US" sz="1000" b="1" u="sng" dirty="0"/>
              <a:t>PERG.3</a:t>
            </a:r>
            <a:r>
              <a:rPr lang="en-US" sz="1000" dirty="0"/>
              <a:t> The physically educated student demonstrates knowledge and skills to help achieve</a:t>
            </a:r>
          </a:p>
          <a:p>
            <a:r>
              <a:rPr lang="en-US" sz="1000" dirty="0"/>
              <a:t>and maintain a health-enhancing level of physical activity and fitness.</a:t>
            </a:r>
          </a:p>
          <a:p>
            <a:r>
              <a:rPr lang="en-US" sz="1000" b="1" dirty="0"/>
              <a:t>a</a:t>
            </a:r>
            <a:r>
              <a:rPr lang="en-US" sz="1000" dirty="0"/>
              <a:t>. Maintains or improves fitness level by using the results of the Georgia Fitness Assessment</a:t>
            </a:r>
          </a:p>
          <a:p>
            <a:r>
              <a:rPr lang="en-US" sz="1000" dirty="0"/>
              <a:t>to guide changes in a personal program of physical activity.</a:t>
            </a:r>
          </a:p>
          <a:p>
            <a:r>
              <a:rPr lang="en-US" sz="1000" b="1" dirty="0"/>
              <a:t>b</a:t>
            </a:r>
            <a:r>
              <a:rPr lang="en-US" sz="1000" dirty="0"/>
              <a:t>. Uses technologies to assess, enhance, and maintain health-related and skill-related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Analyzes the relationship between physical activity and longevity.</a:t>
            </a:r>
          </a:p>
          <a:p>
            <a:r>
              <a:rPr lang="en-US" sz="1000" dirty="0"/>
              <a:t>Personal and Social Behavior, Rules, Safety, and Etiquette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Monday 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3234473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005058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889491" y="1635149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8007531" y="5219632"/>
            <a:ext cx="30504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</a:t>
            </a:r>
            <a:r>
              <a:rPr lang="en-US" sz="20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)</a:t>
            </a:r>
          </a:p>
          <a:p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395489-B369-4270-BAEF-632D8344F606}"/>
              </a:ext>
            </a:extLst>
          </p:cNvPr>
          <p:cNvSpPr/>
          <p:nvPr/>
        </p:nvSpPr>
        <p:spPr>
          <a:xfrm>
            <a:off x="5764263" y="416563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AutoNum type="arabicPeriod"/>
            </a:pPr>
            <a:r>
              <a:rPr lang="en-US" dirty="0" smtClean="0"/>
              <a:t>I </a:t>
            </a:r>
            <a:r>
              <a:rPr lang="en-US" dirty="0"/>
              <a:t>can </a:t>
            </a:r>
            <a:r>
              <a:rPr lang="en-US" dirty="0" smtClean="0"/>
              <a:t>explain the basic </a:t>
            </a:r>
            <a:r>
              <a:rPr lang="en-US" dirty="0" smtClean="0"/>
              <a:t>rules of </a:t>
            </a:r>
            <a:r>
              <a:rPr lang="en-US" dirty="0" err="1" smtClean="0"/>
              <a:t>wiffle</a:t>
            </a:r>
            <a:r>
              <a:rPr lang="en-US" dirty="0" smtClean="0"/>
              <a:t> ball and kick ball</a:t>
            </a:r>
            <a:endParaRPr lang="en-US" dirty="0" smtClean="0"/>
          </a:p>
          <a:p>
            <a:pPr marL="342900" indent="-342900">
              <a:buAutoNum type="arabicPeriod"/>
            </a:pPr>
            <a:r>
              <a:rPr lang="en-US" dirty="0" smtClean="0"/>
              <a:t>I can use </a:t>
            </a:r>
            <a:r>
              <a:rPr lang="en-US" dirty="0" smtClean="0"/>
              <a:t>the rules and techniques to play a game of </a:t>
            </a:r>
            <a:r>
              <a:rPr lang="en-US" dirty="0" err="1" smtClean="0"/>
              <a:t>wiffle</a:t>
            </a:r>
            <a:r>
              <a:rPr lang="en-US" dirty="0" smtClean="0"/>
              <a:t> ball and kick ball</a:t>
            </a:r>
            <a:endParaRPr lang="en-US" dirty="0" smtClean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86775" y="1350656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10 minute Walk &amp; Attendance </a:t>
            </a:r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86775" y="1964373"/>
            <a:ext cx="60734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en-US" sz="1200" dirty="0" smtClean="0"/>
              <a:t>Locker rooms (5 minutes)</a:t>
            </a:r>
          </a:p>
          <a:p>
            <a:pPr marL="228600" indent="-228600">
              <a:buAutoNum type="arabicPeriod"/>
            </a:pPr>
            <a:r>
              <a:rPr lang="en-US" sz="1200" dirty="0" smtClean="0"/>
              <a:t>Coach will explain the rules of </a:t>
            </a:r>
            <a:r>
              <a:rPr lang="en-US" sz="1200" dirty="0" err="1" smtClean="0"/>
              <a:t>wiffle</a:t>
            </a:r>
            <a:r>
              <a:rPr lang="en-US" sz="1200" dirty="0" smtClean="0"/>
              <a:t> ball and kick ball</a:t>
            </a:r>
          </a:p>
          <a:p>
            <a:pPr marL="228600" indent="-228600">
              <a:buAutoNum type="arabicPeriod"/>
            </a:pPr>
            <a:r>
              <a:rPr lang="en-US" sz="1200" dirty="0" smtClean="0"/>
              <a:t>Coach will demonstrate batting techniques for </a:t>
            </a:r>
            <a:r>
              <a:rPr lang="en-US" sz="1200" dirty="0" err="1" smtClean="0"/>
              <a:t>wiffle</a:t>
            </a:r>
            <a:r>
              <a:rPr lang="en-US" sz="1200" dirty="0" smtClean="0"/>
              <a:t> ball </a:t>
            </a:r>
          </a:p>
          <a:p>
            <a:pPr marL="228600" indent="-228600">
              <a:buAutoNum type="arabicPeriod"/>
            </a:pPr>
            <a:r>
              <a:rPr lang="en-US" sz="1200" dirty="0" smtClean="0"/>
              <a:t>Students will split into teams and play a game or two of each</a:t>
            </a:r>
            <a:endParaRPr lang="en-US" sz="1200" dirty="0"/>
          </a:p>
        </p:txBody>
      </p:sp>
      <p:sp>
        <p:nvSpPr>
          <p:cNvPr id="16" name="TextBox 15"/>
          <p:cNvSpPr txBox="1"/>
          <p:nvPr/>
        </p:nvSpPr>
        <p:spPr>
          <a:xfrm>
            <a:off x="483326" y="3866606"/>
            <a:ext cx="34094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Students can participate in a game of </a:t>
            </a:r>
            <a:r>
              <a:rPr lang="en-US" dirty="0" err="1" smtClean="0"/>
              <a:t>wiffle</a:t>
            </a:r>
            <a:r>
              <a:rPr lang="en-US" dirty="0" smtClean="0"/>
              <a:t> ball and kick ball by following the rules and using proper techniques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5501750" y="5684410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-locker room unlocked for 5 minutes</a:t>
            </a:r>
          </a:p>
          <a:p>
            <a:r>
              <a:rPr lang="en-US" dirty="0"/>
              <a:t>                                 -students use remaining time to cool down &amp; rehydrate if necessary</a:t>
            </a:r>
          </a:p>
        </p:txBody>
      </p:sp>
    </p:spTree>
    <p:extLst>
      <p:ext uri="{BB962C8B-B14F-4D97-AF65-F5344CB8AC3E}">
        <p14:creationId xmlns:p14="http://schemas.microsoft.com/office/powerpoint/2010/main" val="2851034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69" y="41933"/>
            <a:ext cx="5253351" cy="30162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Sept 13</a:t>
            </a:r>
            <a:r>
              <a:rPr kumimoji="0" lang="en-US" altLang="en-US" sz="20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Standard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 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n-US" sz="1000" b="1" u="sng" dirty="0"/>
              <a:t>PERG.1</a:t>
            </a:r>
            <a:r>
              <a:rPr lang="en-US" sz="1000" dirty="0"/>
              <a:t> The physically educated student demonstrates competency in a variety of </a:t>
            </a:r>
            <a:r>
              <a:rPr lang="en-US" sz="1000" dirty="0" smtClean="0"/>
              <a:t>motor skills </a:t>
            </a:r>
            <a:r>
              <a:rPr lang="en-US" sz="1000" dirty="0"/>
              <a:t>and movement patterns.</a:t>
            </a:r>
          </a:p>
          <a:p>
            <a:r>
              <a:rPr lang="en-US" sz="1000" b="1" dirty="0" smtClean="0"/>
              <a:t>a</a:t>
            </a:r>
            <a:r>
              <a:rPr lang="en-US" sz="1000" dirty="0" smtClean="0"/>
              <a:t>. Demonstrates </a:t>
            </a:r>
            <a:r>
              <a:rPr lang="en-US" sz="1000" dirty="0"/>
              <a:t>competence while performing skills in a variety of recreational game </a:t>
            </a:r>
            <a:r>
              <a:rPr lang="en-US" sz="1000" dirty="0" smtClean="0"/>
              <a:t>settings and activities                                                                                                                                       </a:t>
            </a:r>
          </a:p>
          <a:p>
            <a:r>
              <a:rPr lang="en-US" sz="1000" dirty="0" smtClean="0"/>
              <a:t>    </a:t>
            </a:r>
            <a:r>
              <a:rPr lang="en-US" sz="1000" b="1" dirty="0" smtClean="0"/>
              <a:t>b</a:t>
            </a:r>
            <a:r>
              <a:rPr lang="en-US" sz="1000" dirty="0"/>
              <a:t>. Performs skills at a level of competence, which contributes to health-related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Demonstrates proper warm-up and cool-down protocol associated with different life time</a:t>
            </a:r>
          </a:p>
          <a:p>
            <a:r>
              <a:rPr lang="en-US" sz="1000" dirty="0"/>
              <a:t>sport physical activities.</a:t>
            </a:r>
          </a:p>
          <a:p>
            <a:r>
              <a:rPr lang="en-US" sz="1000" dirty="0"/>
              <a:t> </a:t>
            </a:r>
          </a:p>
          <a:p>
            <a:r>
              <a:rPr lang="en-US" sz="1000" b="1" u="sng" dirty="0"/>
              <a:t>PERG.3</a:t>
            </a:r>
            <a:r>
              <a:rPr lang="en-US" sz="1000" dirty="0"/>
              <a:t> The physically educated student demonstrates knowledge and skills to help achieve</a:t>
            </a:r>
          </a:p>
          <a:p>
            <a:r>
              <a:rPr lang="en-US" sz="1000" dirty="0"/>
              <a:t>and maintain a health-enhancing level of physical activity and fitness.</a:t>
            </a:r>
          </a:p>
          <a:p>
            <a:r>
              <a:rPr lang="en-US" sz="1000" b="1" dirty="0"/>
              <a:t>a</a:t>
            </a:r>
            <a:r>
              <a:rPr lang="en-US" sz="1000" dirty="0"/>
              <a:t>. Maintains or improves fitness level by using the results of the Georgia Fitness Assessment</a:t>
            </a:r>
          </a:p>
          <a:p>
            <a:r>
              <a:rPr lang="en-US" sz="1000" dirty="0"/>
              <a:t>to guide changes in a personal program of physical activity.</a:t>
            </a:r>
          </a:p>
          <a:p>
            <a:r>
              <a:rPr lang="en-US" sz="1000" b="1" dirty="0"/>
              <a:t>b</a:t>
            </a:r>
            <a:r>
              <a:rPr lang="en-US" sz="1000" dirty="0"/>
              <a:t>. Uses technologies to assess, enhance, and maintain health-related and skill-related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Analyzes the relationship between physical activity and longevity.</a:t>
            </a:r>
          </a:p>
          <a:p>
            <a:r>
              <a:rPr lang="en-US" sz="1000" dirty="0"/>
              <a:t>Personal and Social Behavior, Rules, Safety, and Etiquette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Tuesday </a:t>
            </a:r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3234473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783552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889491" y="2502969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7416103" y="5687868"/>
            <a:ext cx="305042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</a:t>
            </a:r>
            <a:r>
              <a:rPr lang="en-US" sz="20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)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77744" y="2200084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10 minute Walk &amp; Attendance </a:t>
            </a:r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830869" y="2876604"/>
            <a:ext cx="6073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</p:txBody>
      </p:sp>
      <p:sp>
        <p:nvSpPr>
          <p:cNvPr id="14" name="TextBox 13"/>
          <p:cNvSpPr txBox="1"/>
          <p:nvPr/>
        </p:nvSpPr>
        <p:spPr>
          <a:xfrm>
            <a:off x="6139543" y="6026422"/>
            <a:ext cx="46805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locker room unlocked for 5 minutes</a:t>
            </a:r>
          </a:p>
          <a:p>
            <a:r>
              <a:rPr lang="en-US" dirty="0"/>
              <a:t>                                 -students use remaining time to cool down &amp; rehydrate if necessary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712431" y="672286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AutoNum type="arabicPeriod"/>
            </a:pPr>
            <a:r>
              <a:rPr lang="en-US" dirty="0" smtClean="0"/>
              <a:t>Same as previous day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5904572" y="3131432"/>
            <a:ext cx="6073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en-US" sz="1200" dirty="0" smtClean="0"/>
              <a:t>Review of rules for </a:t>
            </a:r>
            <a:r>
              <a:rPr lang="en-US" sz="1200" dirty="0" err="1" smtClean="0"/>
              <a:t>wiffle</a:t>
            </a:r>
            <a:r>
              <a:rPr lang="en-US" sz="1200" dirty="0" smtClean="0"/>
              <a:t> ball &amp; kick ball</a:t>
            </a:r>
            <a:r>
              <a:rPr lang="en-US" sz="1200" dirty="0"/>
              <a:t> </a:t>
            </a:r>
            <a:r>
              <a:rPr lang="en-US" sz="1200" dirty="0" smtClean="0"/>
              <a:t>with compare and contrast</a:t>
            </a:r>
          </a:p>
          <a:p>
            <a:pPr marL="228600" indent="-228600">
              <a:buAutoNum type="arabicPeriod"/>
            </a:pPr>
            <a:r>
              <a:rPr lang="en-US" sz="1200" dirty="0" smtClean="0"/>
              <a:t>Students participate in games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75173" y="3918857"/>
            <a:ext cx="39310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Same as previous day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7706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69" y="41933"/>
            <a:ext cx="5253351" cy="30162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Sept 14 Standard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 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n-US" sz="1000" b="1" u="sng" dirty="0"/>
              <a:t>PERG.1</a:t>
            </a:r>
            <a:r>
              <a:rPr lang="en-US" sz="1000" dirty="0"/>
              <a:t> The physically educated student demonstrates competency in a variety of </a:t>
            </a:r>
            <a:r>
              <a:rPr lang="en-US" sz="1000" dirty="0" smtClean="0"/>
              <a:t>motor skills </a:t>
            </a:r>
            <a:r>
              <a:rPr lang="en-US" sz="1000" dirty="0"/>
              <a:t>and movement patterns.</a:t>
            </a:r>
          </a:p>
          <a:p>
            <a:r>
              <a:rPr lang="en-US" sz="1000" b="1" dirty="0" smtClean="0"/>
              <a:t>a</a:t>
            </a:r>
            <a:r>
              <a:rPr lang="en-US" sz="1000" dirty="0" smtClean="0"/>
              <a:t>. Demonstrates </a:t>
            </a:r>
            <a:r>
              <a:rPr lang="en-US" sz="1000" dirty="0"/>
              <a:t>competence while performing skills in a variety of recreational game </a:t>
            </a:r>
            <a:r>
              <a:rPr lang="en-US" sz="1000" dirty="0" smtClean="0"/>
              <a:t>settings and activities                                                                                                                                       </a:t>
            </a:r>
          </a:p>
          <a:p>
            <a:r>
              <a:rPr lang="en-US" sz="1000" dirty="0" smtClean="0"/>
              <a:t>    </a:t>
            </a:r>
            <a:r>
              <a:rPr lang="en-US" sz="1000" b="1" dirty="0" smtClean="0"/>
              <a:t>b</a:t>
            </a:r>
            <a:r>
              <a:rPr lang="en-US" sz="1000" dirty="0"/>
              <a:t>. Performs skills at a level of competence, which contributes to health-related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Demonstrates proper warm-up and cool-down protocol associated with different life time</a:t>
            </a:r>
          </a:p>
          <a:p>
            <a:r>
              <a:rPr lang="en-US" sz="1000" dirty="0"/>
              <a:t>sport physical activities.</a:t>
            </a:r>
          </a:p>
          <a:p>
            <a:r>
              <a:rPr lang="en-US" sz="1000" dirty="0"/>
              <a:t> </a:t>
            </a:r>
          </a:p>
          <a:p>
            <a:r>
              <a:rPr lang="en-US" sz="1000" b="1" u="sng" dirty="0"/>
              <a:t>PERG.3</a:t>
            </a:r>
            <a:r>
              <a:rPr lang="en-US" sz="1000" dirty="0"/>
              <a:t> The physically educated student demonstrates knowledge and skills to help achieve</a:t>
            </a:r>
          </a:p>
          <a:p>
            <a:r>
              <a:rPr lang="en-US" sz="1000" dirty="0"/>
              <a:t>and maintain a health-enhancing level of physical activity and fitness.</a:t>
            </a:r>
          </a:p>
          <a:p>
            <a:r>
              <a:rPr lang="en-US" sz="1000" b="1" dirty="0"/>
              <a:t>a</a:t>
            </a:r>
            <a:r>
              <a:rPr lang="en-US" sz="1000" dirty="0"/>
              <a:t>. Maintains or improves fitness level by using the results of the Georgia Fitness Assessment</a:t>
            </a:r>
          </a:p>
          <a:p>
            <a:r>
              <a:rPr lang="en-US" sz="1000" dirty="0"/>
              <a:t>to guide changes in a personal program of physical activity.</a:t>
            </a:r>
          </a:p>
          <a:p>
            <a:r>
              <a:rPr lang="en-US" sz="1000" b="1" dirty="0"/>
              <a:t>b</a:t>
            </a:r>
            <a:r>
              <a:rPr lang="en-US" sz="1000" dirty="0"/>
              <a:t>. Uses technologies to assess, enhance, and maintain health-related and skill-related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Analyzes the relationship between physical activity and longevity.</a:t>
            </a:r>
          </a:p>
          <a:p>
            <a:r>
              <a:rPr lang="en-US" sz="1000" dirty="0"/>
              <a:t>Personal and Social Behavior, Rules, Safety, and Etiquette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Wednesday </a:t>
            </a:r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3234473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632602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678614" y="2536311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8007531" y="4865689"/>
            <a:ext cx="30504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</a:t>
            </a:r>
            <a:r>
              <a:rPr lang="en-US" sz="20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)</a:t>
            </a:r>
          </a:p>
          <a:p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395489-B369-4270-BAEF-632D8344F606}"/>
              </a:ext>
            </a:extLst>
          </p:cNvPr>
          <p:cNvSpPr/>
          <p:nvPr/>
        </p:nvSpPr>
        <p:spPr>
          <a:xfrm>
            <a:off x="5746277" y="640256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AutoNum type="arabicPeriod"/>
            </a:pPr>
            <a:r>
              <a:rPr lang="en-US" dirty="0" smtClean="0"/>
              <a:t>Same as previous day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46277" y="2102592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10 minute Walk &amp; Attendance </a:t>
            </a:r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86775" y="2003367"/>
            <a:ext cx="6073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endParaRPr lang="en-US" sz="1200" dirty="0" smtClean="0"/>
          </a:p>
          <a:p>
            <a:endParaRPr lang="en-US" sz="1200" dirty="0" smtClean="0"/>
          </a:p>
        </p:txBody>
      </p:sp>
      <p:sp>
        <p:nvSpPr>
          <p:cNvPr id="16" name="TextBox 15"/>
          <p:cNvSpPr txBox="1"/>
          <p:nvPr/>
        </p:nvSpPr>
        <p:spPr>
          <a:xfrm>
            <a:off x="483326" y="3866606"/>
            <a:ext cx="34094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Same as previous day.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5723765" y="5298009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-locker room unlocked for 5 minutes</a:t>
            </a:r>
          </a:p>
          <a:p>
            <a:r>
              <a:rPr lang="en-US" dirty="0"/>
              <a:t>                                 -students use remaining time to cool down &amp; rehydrate if necessary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746277" y="3065196"/>
            <a:ext cx="60734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en-US" sz="1200" dirty="0" smtClean="0"/>
              <a:t>Same as previous day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0433204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69" y="41933"/>
            <a:ext cx="5253351" cy="30162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Sept 15</a:t>
            </a:r>
            <a:r>
              <a:rPr kumimoji="0" lang="en-US" altLang="en-US" sz="20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Standard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 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n-US" sz="1000" b="1" u="sng" dirty="0"/>
              <a:t>PERG.1</a:t>
            </a:r>
            <a:r>
              <a:rPr lang="en-US" sz="1000" dirty="0"/>
              <a:t> The physically educated student demonstrates competency in a variety of </a:t>
            </a:r>
            <a:r>
              <a:rPr lang="en-US" sz="1000" dirty="0" smtClean="0"/>
              <a:t>motor skills </a:t>
            </a:r>
            <a:r>
              <a:rPr lang="en-US" sz="1000" dirty="0"/>
              <a:t>and movement patterns.</a:t>
            </a:r>
          </a:p>
          <a:p>
            <a:r>
              <a:rPr lang="en-US" sz="1000" b="1" dirty="0" smtClean="0"/>
              <a:t>a</a:t>
            </a:r>
            <a:r>
              <a:rPr lang="en-US" sz="1000" dirty="0" smtClean="0"/>
              <a:t>. Demonstrates </a:t>
            </a:r>
            <a:r>
              <a:rPr lang="en-US" sz="1000" dirty="0"/>
              <a:t>competence while performing skills in a variety of recreational game </a:t>
            </a:r>
            <a:r>
              <a:rPr lang="en-US" sz="1000" dirty="0" smtClean="0"/>
              <a:t>settings and activities                                                                                                                                       </a:t>
            </a:r>
          </a:p>
          <a:p>
            <a:r>
              <a:rPr lang="en-US" sz="1000" dirty="0" smtClean="0"/>
              <a:t>    </a:t>
            </a:r>
            <a:r>
              <a:rPr lang="en-US" sz="1000" b="1" dirty="0" smtClean="0"/>
              <a:t>b</a:t>
            </a:r>
            <a:r>
              <a:rPr lang="en-US" sz="1000" dirty="0"/>
              <a:t>. Performs skills at a level of competence, which contributes to health-related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Demonstrates proper warm-up and cool-down protocol associated with different life time</a:t>
            </a:r>
          </a:p>
          <a:p>
            <a:r>
              <a:rPr lang="en-US" sz="1000" dirty="0"/>
              <a:t>sport physical activities.</a:t>
            </a:r>
          </a:p>
          <a:p>
            <a:r>
              <a:rPr lang="en-US" sz="1000" dirty="0"/>
              <a:t> </a:t>
            </a:r>
          </a:p>
          <a:p>
            <a:r>
              <a:rPr lang="en-US" sz="1000" b="1" u="sng" dirty="0"/>
              <a:t>PERG.3</a:t>
            </a:r>
            <a:r>
              <a:rPr lang="en-US" sz="1000" dirty="0"/>
              <a:t> The physically educated student demonstrates knowledge and skills to help achieve</a:t>
            </a:r>
          </a:p>
          <a:p>
            <a:r>
              <a:rPr lang="en-US" sz="1000" dirty="0"/>
              <a:t>and maintain a health-enhancing level of physical activity and fitness.</a:t>
            </a:r>
          </a:p>
          <a:p>
            <a:r>
              <a:rPr lang="en-US" sz="1000" b="1" dirty="0"/>
              <a:t>a</a:t>
            </a:r>
            <a:r>
              <a:rPr lang="en-US" sz="1000" dirty="0"/>
              <a:t>. Maintains or improves fitness level by using the results of the Georgia Fitness Assessment</a:t>
            </a:r>
          </a:p>
          <a:p>
            <a:r>
              <a:rPr lang="en-US" sz="1000" dirty="0"/>
              <a:t>to guide changes in a personal program of physical activity.</a:t>
            </a:r>
          </a:p>
          <a:p>
            <a:r>
              <a:rPr lang="en-US" sz="1000" b="1" dirty="0"/>
              <a:t>b</a:t>
            </a:r>
            <a:r>
              <a:rPr lang="en-US" sz="1000" dirty="0"/>
              <a:t>. Uses technologies to assess, enhance, and maintain health-related and skill-related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Analyzes the relationship between physical activity and longevity.</a:t>
            </a:r>
          </a:p>
          <a:p>
            <a:r>
              <a:rPr lang="en-US" sz="1000" dirty="0"/>
              <a:t>Personal and Social Behavior, Rules, Safety, and Etiquette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Thursday </a:t>
            </a:r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3234473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005058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889491" y="1635149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8007531" y="4865689"/>
            <a:ext cx="30504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</a:t>
            </a:r>
            <a:r>
              <a:rPr lang="en-US" sz="20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)</a:t>
            </a:r>
          </a:p>
          <a:p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395489-B369-4270-BAEF-632D8344F606}"/>
              </a:ext>
            </a:extLst>
          </p:cNvPr>
          <p:cNvSpPr/>
          <p:nvPr/>
        </p:nvSpPr>
        <p:spPr>
          <a:xfrm>
            <a:off x="5764263" y="416563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I can demonstrate </a:t>
            </a:r>
            <a:r>
              <a:rPr lang="en-US" dirty="0" smtClean="0"/>
              <a:t>my mastery of this week’s learning targets 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86775" y="1350656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5 minute Walk &amp; Attendance </a:t>
            </a:r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83326" y="3866606"/>
            <a:ext cx="34094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Same as previous day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5764263" y="5219632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-locker </a:t>
            </a:r>
            <a:r>
              <a:rPr lang="en-US" dirty="0"/>
              <a:t>room unlocked for 5 minutes</a:t>
            </a:r>
          </a:p>
          <a:p>
            <a:r>
              <a:rPr lang="en-US" dirty="0"/>
              <a:t>                                 -students use remaining time to cool down &amp; rehydrate if necessary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26480" y="2364377"/>
            <a:ext cx="53688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Teacher explain assessment procedure</a:t>
            </a:r>
          </a:p>
          <a:p>
            <a:r>
              <a:rPr lang="en-US" dirty="0" smtClean="0"/>
              <a:t>-Students will be called to perform assessments based on teacher expectations of skills learned this week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24754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69" y="41933"/>
            <a:ext cx="5253351" cy="30162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Sept 16 Standard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 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n-US" sz="1000" b="1" u="sng" dirty="0"/>
              <a:t>PERG.1</a:t>
            </a:r>
            <a:r>
              <a:rPr lang="en-US" sz="1000" dirty="0"/>
              <a:t> The physically educated student demonstrates competency in a variety of </a:t>
            </a:r>
            <a:r>
              <a:rPr lang="en-US" sz="1000" dirty="0" smtClean="0"/>
              <a:t>motor skills </a:t>
            </a:r>
            <a:r>
              <a:rPr lang="en-US" sz="1000" dirty="0"/>
              <a:t>and movement patterns.</a:t>
            </a:r>
          </a:p>
          <a:p>
            <a:r>
              <a:rPr lang="en-US" sz="1000" b="1" dirty="0" smtClean="0"/>
              <a:t>a</a:t>
            </a:r>
            <a:r>
              <a:rPr lang="en-US" sz="1000" dirty="0" smtClean="0"/>
              <a:t>. Demonstrates </a:t>
            </a:r>
            <a:r>
              <a:rPr lang="en-US" sz="1000" dirty="0"/>
              <a:t>competence while performing skills in a variety of recreational game </a:t>
            </a:r>
            <a:r>
              <a:rPr lang="en-US" sz="1000" dirty="0" smtClean="0"/>
              <a:t>settings and activities                                                                                                                                       </a:t>
            </a:r>
          </a:p>
          <a:p>
            <a:r>
              <a:rPr lang="en-US" sz="1000" dirty="0" smtClean="0"/>
              <a:t>    </a:t>
            </a:r>
            <a:r>
              <a:rPr lang="en-US" sz="1000" b="1" dirty="0" smtClean="0"/>
              <a:t>b</a:t>
            </a:r>
            <a:r>
              <a:rPr lang="en-US" sz="1000" dirty="0"/>
              <a:t>. Performs skills at a level of competence, which contributes to health-related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Demonstrates proper warm-up and cool-down protocol associated with different life time</a:t>
            </a:r>
          </a:p>
          <a:p>
            <a:r>
              <a:rPr lang="en-US" sz="1000" dirty="0"/>
              <a:t>sport physical activities.</a:t>
            </a:r>
          </a:p>
          <a:p>
            <a:r>
              <a:rPr lang="en-US" sz="1000" dirty="0"/>
              <a:t> </a:t>
            </a:r>
          </a:p>
          <a:p>
            <a:r>
              <a:rPr lang="en-US" sz="1000" b="1" u="sng" dirty="0"/>
              <a:t>PERG.3</a:t>
            </a:r>
            <a:r>
              <a:rPr lang="en-US" sz="1000" dirty="0"/>
              <a:t> The physically educated student demonstrates knowledge and skills to help achieve</a:t>
            </a:r>
          </a:p>
          <a:p>
            <a:r>
              <a:rPr lang="en-US" sz="1000" dirty="0"/>
              <a:t>and maintain a health-enhancing level of physical activity and fitness.</a:t>
            </a:r>
          </a:p>
          <a:p>
            <a:r>
              <a:rPr lang="en-US" sz="1000" b="1" dirty="0"/>
              <a:t>a</a:t>
            </a:r>
            <a:r>
              <a:rPr lang="en-US" sz="1000" dirty="0"/>
              <a:t>. Maintains or improves fitness level by using the results of the Georgia Fitness Assessment</a:t>
            </a:r>
          </a:p>
          <a:p>
            <a:r>
              <a:rPr lang="en-US" sz="1000" dirty="0"/>
              <a:t>to guide changes in a personal program of physical activity.</a:t>
            </a:r>
          </a:p>
          <a:p>
            <a:r>
              <a:rPr lang="en-US" sz="1000" b="1" dirty="0"/>
              <a:t>b</a:t>
            </a:r>
            <a:r>
              <a:rPr lang="en-US" sz="1000" dirty="0"/>
              <a:t>. Uses technologies to assess, enhance, and maintain health-related and skill-related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Analyzes the relationship between physical activity and longevity.</a:t>
            </a:r>
          </a:p>
          <a:p>
            <a:r>
              <a:rPr lang="en-US" sz="1000" dirty="0"/>
              <a:t>Personal and Social Behavior, Rules, Safety, and Etiquette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Friday </a:t>
            </a:r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3234473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005058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889491" y="1635149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8007531" y="4865689"/>
            <a:ext cx="30504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</a:t>
            </a:r>
            <a:r>
              <a:rPr lang="en-US" sz="20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)</a:t>
            </a:r>
          </a:p>
          <a:p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395489-B369-4270-BAEF-632D8344F606}"/>
              </a:ext>
            </a:extLst>
          </p:cNvPr>
          <p:cNvSpPr/>
          <p:nvPr/>
        </p:nvSpPr>
        <p:spPr>
          <a:xfrm>
            <a:off x="5764263" y="416563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Freestyle Friday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86775" y="1350656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Attendance </a:t>
            </a:r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86775" y="2003367"/>
            <a:ext cx="60734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en-US" sz="1200" dirty="0" smtClean="0"/>
              <a:t>Students are able to engage in various activities/sports typically those that they are most interested </a:t>
            </a:r>
          </a:p>
          <a:p>
            <a:pPr marL="228600" indent="-228600">
              <a:buAutoNum type="arabicPeriod"/>
            </a:pPr>
            <a:r>
              <a:rPr lang="en-US" sz="1200" dirty="0" smtClean="0"/>
              <a:t>Teacher will conference will students and possibly make parent phone calls/contact as needed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37476" y="5573575"/>
            <a:ext cx="5460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N/A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83326" y="3866606"/>
            <a:ext cx="340940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 can demonstrate my understanding of the rules, procedures, and expectations by following them during class time and asking questions to teacher if necessary.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42808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20F95502-65C6-482A-9B40-DDCB8DAA9D75}"/>
              </a:ext>
            </a:extLst>
          </p:cNvPr>
          <p:cNvGrpSpPr/>
          <p:nvPr/>
        </p:nvGrpSpPr>
        <p:grpSpPr>
          <a:xfrm>
            <a:off x="57" y="1"/>
            <a:ext cx="12191887" cy="514567"/>
            <a:chOff x="-324644" y="2222500"/>
            <a:chExt cx="22261685" cy="1302327"/>
          </a:xfrm>
        </p:grpSpPr>
        <p:sp>
          <p:nvSpPr>
            <p:cNvPr id="2" name="object 2"/>
            <p:cNvSpPr/>
            <p:nvPr/>
          </p:nvSpPr>
          <p:spPr>
            <a:xfrm>
              <a:off x="-324644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009EF3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3" name="object 3"/>
            <p:cNvSpPr/>
            <p:nvPr/>
          </p:nvSpPr>
          <p:spPr>
            <a:xfrm>
              <a:off x="16363156" y="2222500"/>
              <a:ext cx="5573885" cy="1302327"/>
            </a:xfrm>
            <a:custGeom>
              <a:avLst/>
              <a:gdLst/>
              <a:ahLst/>
              <a:cxnLst/>
              <a:rect l="l" t="t" r="r" b="b"/>
              <a:pathLst>
                <a:path w="1883409" h="440055">
                  <a:moveTo>
                    <a:pt x="0" y="0"/>
                  </a:moveTo>
                  <a:lnTo>
                    <a:pt x="0" y="439737"/>
                  </a:lnTo>
                  <a:lnTo>
                    <a:pt x="1883155" y="439737"/>
                  </a:lnTo>
                  <a:lnTo>
                    <a:pt x="188315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82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2" name="object 2">
              <a:extLst>
                <a:ext uri="{FF2B5EF4-FFF2-40B4-BE49-F238E27FC236}">
                  <a16:creationId xmlns:a16="http://schemas.microsoft.com/office/drawing/2014/main" id="{3708B453-DDCE-42C1-9AB9-A8D5DDCA46AD}"/>
                </a:ext>
              </a:extLst>
            </p:cNvPr>
            <p:cNvSpPr/>
            <p:nvPr/>
          </p:nvSpPr>
          <p:spPr>
            <a:xfrm>
              <a:off x="52379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BF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3" name="object 2">
              <a:extLst>
                <a:ext uri="{FF2B5EF4-FFF2-40B4-BE49-F238E27FC236}">
                  <a16:creationId xmlns:a16="http://schemas.microsoft.com/office/drawing/2014/main" id="{7D360C87-DA57-4F00-96B5-35199AD11657}"/>
                </a:ext>
              </a:extLst>
            </p:cNvPr>
            <p:cNvSpPr/>
            <p:nvPr/>
          </p:nvSpPr>
          <p:spPr>
            <a:xfrm>
              <a:off x="108005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A1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</p:grpSp>
      <p:sp>
        <p:nvSpPr>
          <p:cNvPr id="19" name="object 19"/>
          <p:cNvSpPr/>
          <p:nvPr/>
        </p:nvSpPr>
        <p:spPr>
          <a:xfrm flipV="1">
            <a:off x="1198632" y="1617209"/>
            <a:ext cx="4935805" cy="175929"/>
          </a:xfrm>
          <a:custGeom>
            <a:avLst/>
            <a:gdLst/>
            <a:ahLst/>
            <a:cxnLst/>
            <a:rect l="l" t="t" r="r" b="b"/>
            <a:pathLst>
              <a:path w="4686300">
                <a:moveTo>
                  <a:pt x="0" y="0"/>
                </a:moveTo>
                <a:lnTo>
                  <a:pt x="4686300" y="0"/>
                </a:lnTo>
              </a:path>
            </a:pathLst>
          </a:custGeom>
          <a:ln w="8466">
            <a:solidFill>
              <a:srgbClr val="002E8E"/>
            </a:solidFill>
          </a:ln>
        </p:spPr>
        <p:txBody>
          <a:bodyPr wrap="square" lIns="0" tIns="0" rIns="0" bIns="0" rtlCol="0"/>
          <a:lstStyle/>
          <a:p>
            <a:pPr algn="ctr"/>
            <a:endParaRPr sz="1154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566BFC9-0871-42F0-9EED-E2429E411E39}"/>
              </a:ext>
            </a:extLst>
          </p:cNvPr>
          <p:cNvSpPr/>
          <p:nvPr/>
        </p:nvSpPr>
        <p:spPr>
          <a:xfrm>
            <a:off x="1079743" y="869808"/>
            <a:ext cx="308219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3462">
                  <a:solidFill>
                    <a:srgbClr val="0070C0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Resources</a:t>
            </a:r>
            <a:endParaRPr lang="en-US" sz="5400" b="1" cap="none" spc="0" dirty="0">
              <a:ln w="13462">
                <a:solidFill>
                  <a:srgbClr val="0070C0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90776" y="2148378"/>
            <a:ext cx="494378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www.youtube.com/watch?v=RIc5Ld_oSRM</a:t>
            </a:r>
            <a:endParaRPr lang="en-US" dirty="0">
              <a:hlinkClick r:id="rId3"/>
            </a:endParaRPr>
          </a:p>
          <a:p>
            <a:r>
              <a:rPr lang="en-US" dirty="0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www.nike.com/nrc-app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209066" y="2711113"/>
            <a:ext cx="49678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www.youtube.com/watch?v=4vnD991J22g</a:t>
            </a:r>
            <a:r>
              <a:rPr lang="en-US" dirty="0" smtClean="0"/>
              <a:t> </a:t>
            </a:r>
          </a:p>
        </p:txBody>
      </p:sp>
      <p:sp>
        <p:nvSpPr>
          <p:cNvPr id="5" name="Rectangle 4"/>
          <p:cNvSpPr/>
          <p:nvPr/>
        </p:nvSpPr>
        <p:spPr>
          <a:xfrm>
            <a:off x="1241767" y="3057616"/>
            <a:ext cx="49024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https://www.youtube.com/watch?v=vvukFoXudy4</a:t>
            </a:r>
          </a:p>
        </p:txBody>
      </p:sp>
    </p:spTree>
    <p:extLst>
      <p:ext uri="{BB962C8B-B14F-4D97-AF65-F5344CB8AC3E}">
        <p14:creationId xmlns:p14="http://schemas.microsoft.com/office/powerpoint/2010/main" val="18204155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16255</TotalTime>
  <Words>1295</Words>
  <Application>Microsoft Office PowerPoint</Application>
  <PresentationFormat>Widescreen</PresentationFormat>
  <Paragraphs>158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Thiyagarajan, Srinivasan</dc:creator>
  <cp:lastModifiedBy>Thomas, Dartayvia</cp:lastModifiedBy>
  <cp:revision>50</cp:revision>
  <dcterms:created xsi:type="dcterms:W3CDTF">2022-07-27T15:29:14Z</dcterms:created>
  <dcterms:modified xsi:type="dcterms:W3CDTF">2022-09-12T11:30:19Z</dcterms:modified>
</cp:coreProperties>
</file>